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4" r:id="rId2"/>
    <p:sldId id="265" r:id="rId3"/>
    <p:sldId id="266" r:id="rId4"/>
    <p:sldId id="269" r:id="rId5"/>
    <p:sldId id="270" r:id="rId6"/>
    <p:sldId id="275" r:id="rId7"/>
    <p:sldId id="271" r:id="rId8"/>
    <p:sldId id="272" r:id="rId9"/>
    <p:sldId id="273" r:id="rId10"/>
    <p:sldId id="274" r:id="rId11"/>
    <p:sldId id="278" r:id="rId12"/>
    <p:sldId id="280" r:id="rId13"/>
    <p:sldId id="279" r:id="rId14"/>
    <p:sldId id="298" r:id="rId15"/>
    <p:sldId id="286" r:id="rId16"/>
    <p:sldId id="288" r:id="rId17"/>
    <p:sldId id="281" r:id="rId18"/>
    <p:sldId id="282" r:id="rId19"/>
    <p:sldId id="291" r:id="rId20"/>
    <p:sldId id="283" r:id="rId21"/>
    <p:sldId id="289" r:id="rId22"/>
    <p:sldId id="284" r:id="rId23"/>
    <p:sldId id="292" r:id="rId24"/>
    <p:sldId id="285" r:id="rId25"/>
    <p:sldId id="293" r:id="rId26"/>
    <p:sldId id="297" r:id="rId27"/>
    <p:sldId id="276" r:id="rId28"/>
    <p:sldId id="294" r:id="rId29"/>
    <p:sldId id="299" r:id="rId30"/>
    <p:sldId id="295" r:id="rId31"/>
    <p:sldId id="300" r:id="rId32"/>
    <p:sldId id="296" r:id="rId33"/>
    <p:sldId id="301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1397" autoAdjust="0"/>
    <p:restoredTop sz="80175" autoAdjust="0"/>
  </p:normalViewPr>
  <p:slideViewPr>
    <p:cSldViewPr>
      <p:cViewPr>
        <p:scale>
          <a:sx n="50" d="100"/>
          <a:sy n="50" d="100"/>
        </p:scale>
        <p:origin x="-213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02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0EA020E-70C3-4BB6-9292-D10BBD6525C3}" type="datetimeFigureOut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200AE72-E46E-4D2A-AE4B-AD7B30F98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7353F0-08E9-4584-A620-E103EF9318BF}" type="datetimeFigureOut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20724"/>
            <a:ext cx="6248400" cy="4686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33400" y="5638800"/>
            <a:ext cx="6248400" cy="324231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FF9A522-D76E-4FD5-BE81-C3E6B37614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Hello!</a:t>
            </a:r>
          </a:p>
          <a:p>
            <a:endParaRPr lang="en-US" smtClean="0"/>
          </a:p>
          <a:p>
            <a:pPr lvl="0"/>
            <a:r>
              <a:rPr lang="en-US" smtClean="0"/>
              <a:t>I’m going to talk about who I am, what I do</a:t>
            </a:r>
            <a:endParaRPr lang="en-CA" smtClean="0"/>
          </a:p>
          <a:p>
            <a:pPr lvl="0"/>
            <a:r>
              <a:rPr lang="en-US" smtClean="0"/>
              <a:t>A bit about art and my three favorite artists</a:t>
            </a:r>
            <a:endParaRPr lang="en-CA" smtClean="0"/>
          </a:p>
          <a:p>
            <a:pPr lvl="0"/>
            <a:r>
              <a:rPr lang="en-US" smtClean="0"/>
              <a:t>How I see things, how I paint them, and how you can, too.</a:t>
            </a:r>
            <a:endParaRPr lang="en-CA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 </a:t>
            </a:r>
            <a:endParaRPr lang="en-CA" smtClean="0"/>
          </a:p>
          <a:p>
            <a:r>
              <a:rPr lang="en-US" smtClean="0"/>
              <a:t>I think people like art because it makes you feel good. </a:t>
            </a:r>
          </a:p>
          <a:p>
            <a:endParaRPr lang="en-US" smtClean="0"/>
          </a:p>
          <a:p>
            <a:r>
              <a:rPr lang="en-US" smtClean="0"/>
              <a:t>Especially happy paintings, but any painting that makes you feel happy, sad, scared, excited, helps you feel less alone when you're feeling the same thing.</a:t>
            </a:r>
            <a:endParaRPr lang="en-CA" smtClean="0"/>
          </a:p>
          <a:p>
            <a:r>
              <a:rPr lang="en-US" smtClean="0"/>
              <a:t> </a:t>
            </a:r>
            <a:endParaRPr lang="en-CA" smtClean="0"/>
          </a:p>
          <a:p>
            <a:r>
              <a:rPr lang="en-US" smtClean="0"/>
              <a:t>Even paintings that are lonely make you feel less alone because you know that by looking at a painting that shows something lonely, someone else has felt what you are feeling.</a:t>
            </a:r>
            <a:endParaRPr lang="en-CA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Vincent</a:t>
            </a:r>
            <a:r>
              <a:rPr lang="en-US" baseline="0" dirty="0" smtClean="0"/>
              <a:t> van Gogh – 1853 – 1890.</a:t>
            </a:r>
          </a:p>
          <a:p>
            <a:r>
              <a:rPr lang="en-US" baseline="0" dirty="0" smtClean="0"/>
              <a:t>Starry Night painted in 1889, or 216 years ago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love him most for the beauty of his work, the color, the swirls, the brushstrokes.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Edvard</a:t>
            </a:r>
            <a:r>
              <a:rPr lang="en-CA" dirty="0" smtClean="0"/>
              <a:t> Munch - 1863 – 1944</a:t>
            </a:r>
          </a:p>
          <a:p>
            <a:r>
              <a:rPr lang="en-CA" dirty="0" smtClean="0"/>
              <a:t>The Scream – 1893 – was painted 122 years ago</a:t>
            </a:r>
          </a:p>
          <a:p>
            <a:endParaRPr lang="en-US" dirty="0" smtClean="0"/>
          </a:p>
          <a:p>
            <a:r>
              <a:rPr lang="en-US" dirty="0" smtClean="0"/>
              <a:t>I love how he evoked stark, bold emotion and used symbols.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Salvador Dali</a:t>
            </a:r>
          </a:p>
          <a:p>
            <a:r>
              <a:rPr lang="en-US" smtClean="0"/>
              <a:t>1904 – 1989</a:t>
            </a:r>
          </a:p>
          <a:p>
            <a:endParaRPr lang="en-US" smtClean="0"/>
          </a:p>
          <a:p>
            <a:r>
              <a:rPr lang="en-US" smtClean="0"/>
              <a:t>I love the way he reshaped things and altered reality.</a:t>
            </a:r>
          </a:p>
          <a:p>
            <a:endParaRPr lang="en-US" smtClean="0"/>
          </a:p>
          <a:p>
            <a:r>
              <a:rPr lang="en-US" smtClean="0"/>
              <a:t>I have lots of other favorites, but those are probably my top three.</a:t>
            </a:r>
            <a:endParaRPr lang="en-CA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So I’m sort of a blend of all three: van Gogh, Munch, and Dali.</a:t>
            </a:r>
          </a:p>
          <a:p>
            <a:endParaRPr lang="en-US" smtClean="0"/>
          </a:p>
          <a:p>
            <a:r>
              <a:rPr lang="en-US" smtClean="0"/>
              <a:t>I love to paint colors and stars like Van Gogh.</a:t>
            </a:r>
          </a:p>
          <a:p>
            <a:r>
              <a:rPr lang="en-US" smtClean="0"/>
              <a:t>I like to hide messages in paintings like Dali. </a:t>
            </a:r>
          </a:p>
          <a:p>
            <a:r>
              <a:rPr lang="en-US" smtClean="0"/>
              <a:t>I like to make faces and evoke emotion like Munch</a:t>
            </a:r>
          </a:p>
          <a:p>
            <a:endParaRPr lang="en-US" smtClean="0"/>
          </a:p>
          <a:p>
            <a:r>
              <a:rPr lang="en-US" smtClean="0"/>
              <a:t>The one thing they all had in  common is that their scenes are full of feeling. </a:t>
            </a:r>
          </a:p>
          <a:p>
            <a:endParaRPr lang="en-US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Sometimes this isn't always on purpose! Here's an example.</a:t>
            </a:r>
          </a:p>
          <a:p>
            <a:endParaRPr lang="en-US" smtClean="0"/>
          </a:p>
          <a:p>
            <a:r>
              <a:rPr lang="en-US" smtClean="0"/>
              <a:t>This is a painting I started in 2013 and only finished last summer. </a:t>
            </a:r>
          </a:p>
          <a:p>
            <a:r>
              <a:rPr lang="en-US" smtClean="0"/>
              <a:t>I was working and working on it but I didn't like it. </a:t>
            </a:r>
            <a:endParaRPr lang="en-CA" smtClean="0"/>
          </a:p>
          <a:p>
            <a:r>
              <a:rPr lang="en-US" smtClean="0"/>
              <a:t>I couldn't figure out why.</a:t>
            </a:r>
            <a:endParaRPr lang="en-CA" smtClean="0"/>
          </a:p>
          <a:p>
            <a:endParaRPr lang="en-CA" smtClean="0"/>
          </a:p>
          <a:p>
            <a:r>
              <a:rPr lang="en-US" smtClean="0"/>
              <a:t>So it just sat on my easel, for about a year, until one night I figured it out…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Demons! There were demons in the painting.</a:t>
            </a:r>
          </a:p>
          <a:p>
            <a:endParaRPr lang="en-US" dirty="0" smtClean="0"/>
          </a:p>
          <a:p>
            <a:r>
              <a:rPr lang="en-US" sz="1400" i="1" dirty="0" smtClean="0">
                <a:solidFill>
                  <a:srgbClr val="0000CC"/>
                </a:solidFill>
              </a:rPr>
              <a:t>Note: the reason for this – which I didn’t say directly in the presentation – is because my Mom was dying of cancer when I started and it was just a really hard time. Cancer is pretty evil. I think I was unconsciously expressing that. </a:t>
            </a:r>
          </a:p>
          <a:p>
            <a:endParaRPr lang="en-US" dirty="0" smtClean="0"/>
          </a:p>
          <a:p>
            <a:r>
              <a:rPr lang="en-US" dirty="0" smtClean="0"/>
              <a:t>I had to take them out because no one wants to buy a painting with evil in it! </a:t>
            </a:r>
          </a:p>
          <a:p>
            <a:endParaRPr lang="en-US" dirty="0" smtClean="0"/>
          </a:p>
          <a:p>
            <a:r>
              <a:rPr lang="en-US" dirty="0" smtClean="0"/>
              <a:t>Well, not usually.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I fixed it. I took out the scary faces, and</a:t>
            </a:r>
            <a:r>
              <a:rPr lang="en-US" baseline="0" dirty="0" smtClean="0"/>
              <a:t> I made the Pan Pacific sails look more like… kitten ears. I made the bridge faces more laughing than mean, even though the whole bridge is still </a:t>
            </a:r>
            <a:r>
              <a:rPr lang="en-US" baseline="0" dirty="0" err="1" smtClean="0"/>
              <a:t>kinda</a:t>
            </a:r>
            <a:r>
              <a:rPr lang="en-US" baseline="0" dirty="0" smtClean="0"/>
              <a:t> sad. That’s okay, though. Things are always happy and it’s nice to have a contrast.</a:t>
            </a:r>
          </a:p>
          <a:p>
            <a:endParaRPr lang="en-US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My Favorite Project was a series of large play backdrops. </a:t>
            </a:r>
          </a:p>
          <a:p>
            <a:endParaRPr lang="en-US" smtClean="0"/>
          </a:p>
          <a:p>
            <a:r>
              <a:rPr lang="en-US" smtClean="0"/>
              <a:t>I took what I learned from my Magic Hour painting and used it in this project. </a:t>
            </a:r>
          </a:p>
          <a:p>
            <a:endParaRPr lang="en-US" smtClean="0"/>
          </a:p>
          <a:p>
            <a:r>
              <a:rPr lang="en-US" smtClean="0"/>
              <a:t>We did Jack and the Beanstalk and Cinderella. </a:t>
            </a:r>
          </a:p>
          <a:p>
            <a:endParaRPr lang="en-US" smtClean="0"/>
          </a:p>
          <a:p>
            <a:endParaRPr lang="en-CA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paintings are huge! I</a:t>
            </a:r>
            <a:r>
              <a:rPr lang="en-US" baseline="0" dirty="0" smtClean="0"/>
              <a:t> did a scale version and then we enlarged it in a scene painting shop.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used large paintbrushes taped to broomsticks.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final canvases were 24 feet wide by 18 feet high.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a full-time painter. I paint urban landscapes and personify buildings so they look like the people that live in them. </a:t>
            </a:r>
            <a:endParaRPr lang="en-CA" dirty="0" smtClean="0"/>
          </a:p>
          <a:p>
            <a:r>
              <a:rPr lang="en-US" dirty="0" smtClean="0"/>
              <a:t> I am known for my colorful, cheerful depictions of Vancouver. </a:t>
            </a:r>
          </a:p>
          <a:p>
            <a:r>
              <a:rPr lang="en-US" dirty="0" smtClean="0"/>
              <a:t> I like to paint all kinds of things, but mostly urban landscapes.</a:t>
            </a:r>
            <a:endParaRPr lang="en-CA" dirty="0" smtClean="0"/>
          </a:p>
          <a:p>
            <a:r>
              <a:rPr lang="en-US" dirty="0" smtClean="0"/>
              <a:t> Here is some of my work!</a:t>
            </a:r>
          </a:p>
          <a:p>
            <a:endParaRPr lang="en-CA" dirty="0" smtClean="0"/>
          </a:p>
          <a:p>
            <a:r>
              <a:rPr lang="en-US" dirty="0" smtClean="0"/>
              <a:t>These are two scenes of Vancouver, one in the morning and one at night. As you can see I like to make the colors brighter and the buildings wiggly.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This is Jack's house. It’s a happy home. Can you see the Happy Faces? </a:t>
            </a:r>
            <a:endParaRPr lang="en-CA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Can you see them now?</a:t>
            </a:r>
            <a:endParaRPr lang="en-CA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villain’s house in Cinderella. Can you see the frightened faces?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you see them now?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is how I start. I use</a:t>
            </a:r>
            <a:r>
              <a:rPr lang="en-US" baseline="0" dirty="0" smtClean="0"/>
              <a:t> lots of reference photos.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Jack’s House is what we call a “Vancouver Special” which is a type of square brick</a:t>
            </a:r>
            <a:r>
              <a:rPr lang="en-US" baseline="0" dirty="0" smtClean="0"/>
              <a:t> building. I wanted to make it look happier.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Cinderella’s house is an old Craftsman style heritage house. I wanted to make it look ambivalent, because once upon a time it was happy but then it wasn’t.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Cinderella’s alley. It’s actually my alley! But as you can say I made it a lot happier and more colorful.</a:t>
            </a:r>
          </a:p>
          <a:p>
            <a:endParaRPr lang="en-US" dirty="0" smtClean="0"/>
          </a:p>
          <a:p>
            <a:r>
              <a:rPr lang="en-US" dirty="0" smtClean="0"/>
              <a:t>Now I’m going to talk about</a:t>
            </a:r>
            <a:r>
              <a:rPr lang="en-US" baseline="0" dirty="0" smtClean="0"/>
              <a:t> the theory behind what I do.</a:t>
            </a:r>
          </a:p>
          <a:p>
            <a:endParaRPr lang="en-US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You already know what it is!</a:t>
            </a:r>
          </a:p>
          <a:p>
            <a:endParaRPr lang="en-US" smtClean="0"/>
          </a:p>
          <a:p>
            <a:r>
              <a:rPr lang="en-US" smtClean="0"/>
              <a:t>It’s when we give non-human things human traits.</a:t>
            </a:r>
          </a:p>
          <a:p>
            <a:endParaRPr lang="en-US" smtClean="0"/>
          </a:p>
          <a:p>
            <a:r>
              <a:rPr lang="en-US" smtClean="0"/>
              <a:t>We know cats don’t wear hats and bears don’t wear shirts.  And cars and trains and oranges and clocks and candlesticks don’t have faces. </a:t>
            </a:r>
          </a:p>
          <a:p>
            <a:endParaRPr lang="en-US" smtClean="0"/>
          </a:p>
          <a:p>
            <a:r>
              <a:rPr lang="en-US" smtClean="0"/>
              <a:t>But anything can look human. I’m going to show you how. </a:t>
            </a:r>
          </a:p>
          <a:p>
            <a:endParaRPr lang="en-US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Like faces you see in clouds. Like the man in the moon! </a:t>
            </a:r>
          </a:p>
          <a:p>
            <a:endParaRPr lang="en-US" smtClean="0"/>
          </a:p>
          <a:p>
            <a:r>
              <a:rPr lang="en-US" smtClean="0"/>
              <a:t>We call the tendency to see faces in things "pareidolia". PARRY – DOLE – EEYA </a:t>
            </a:r>
          </a:p>
          <a:p>
            <a:endParaRPr lang="en-US" smtClean="0"/>
          </a:p>
          <a:p>
            <a:r>
              <a:rPr lang="en-US" smtClean="0"/>
              <a:t>We all do this. It’s how the human mind works. Pareidolia is when we see things by accident. </a:t>
            </a:r>
          </a:p>
          <a:p>
            <a:r>
              <a:rPr lang="en-US" smtClean="0"/>
              <a:t>When we do it on purpose and create things to look like human beings, it’s called anthropomorphization.</a:t>
            </a:r>
          </a:p>
          <a:p>
            <a:endParaRPr lang="en-US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you see the faces?</a:t>
            </a:r>
          </a:p>
          <a:p>
            <a:endParaRPr lang="en-US" dirty="0" smtClean="0"/>
          </a:p>
          <a:p>
            <a:r>
              <a:rPr lang="en-US" dirty="0" smtClean="0"/>
              <a:t>Which of these images is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Angry?</a:t>
            </a:r>
          </a:p>
          <a:p>
            <a:r>
              <a:rPr lang="en-US" dirty="0" smtClean="0"/>
              <a:t>Scared?</a:t>
            </a:r>
          </a:p>
          <a:p>
            <a:r>
              <a:rPr lang="en-US" dirty="0" smtClean="0"/>
              <a:t>Surprised?</a:t>
            </a:r>
          </a:p>
          <a:p>
            <a:r>
              <a:rPr lang="en-US" dirty="0" err="1" smtClean="0"/>
              <a:t>Sorta</a:t>
            </a:r>
            <a:r>
              <a:rPr lang="en-US" dirty="0" smtClean="0"/>
              <a:t> Sad?</a:t>
            </a:r>
          </a:p>
          <a:p>
            <a:r>
              <a:rPr lang="en-US" dirty="0" smtClean="0"/>
              <a:t>Happy?</a:t>
            </a:r>
          </a:p>
          <a:p>
            <a:r>
              <a:rPr lang="en-US" dirty="0" smtClean="0"/>
              <a:t>Shocked?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When I was about your age, I used to paint busy pictures that were full of people. </a:t>
            </a:r>
          </a:p>
          <a:p>
            <a:endParaRPr lang="en-US" smtClean="0"/>
          </a:p>
          <a:p>
            <a:r>
              <a:rPr lang="en-US" smtClean="0"/>
              <a:t>For some reason, I liked being around a lot of activity. I wanted to create my own world.  </a:t>
            </a:r>
          </a:p>
          <a:p>
            <a:r>
              <a:rPr lang="en-US" smtClean="0"/>
              <a:t>I remember drawing my entire girl guide troop in a gymnasium. </a:t>
            </a:r>
          </a:p>
          <a:p>
            <a:r>
              <a:rPr lang="en-US" smtClean="0"/>
              <a:t>Some of them were talking, some were climbing ropes, some were earning badges. </a:t>
            </a:r>
          </a:p>
          <a:p>
            <a:r>
              <a:rPr lang="en-US" smtClean="0"/>
              <a:t>I liked being in big groups of people so I drew them. </a:t>
            </a:r>
          </a:p>
          <a:p>
            <a:r>
              <a:rPr lang="en-US" smtClean="0"/>
              <a:t> </a:t>
            </a:r>
            <a:endParaRPr lang="en-CA" smtClean="0"/>
          </a:p>
          <a:p>
            <a:r>
              <a:rPr lang="en-US" smtClean="0"/>
              <a:t>My painting style was always busy and sort of cartoony. </a:t>
            </a:r>
            <a:endParaRPr lang="en-CA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Human faces in inanimate objects - Can you see faces in buildings, houses? (examples)</a:t>
            </a:r>
          </a:p>
          <a:p>
            <a:endParaRPr lang="en-US" smtClean="0"/>
          </a:p>
          <a:p>
            <a:r>
              <a:rPr lang="en-US" smtClean="0"/>
              <a:t>What kind of characters are these houses?</a:t>
            </a:r>
          </a:p>
          <a:p>
            <a:endParaRPr lang="en-US" smtClean="0"/>
          </a:p>
          <a:p>
            <a:r>
              <a:rPr lang="en-US" smtClean="0"/>
              <a:t>What kind of characters are these cars?</a:t>
            </a:r>
            <a:endParaRPr lang="en-CA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Drawing Exercise.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love painting</a:t>
            </a:r>
            <a:r>
              <a:rPr lang="en-US" baseline="0" dirty="0" smtClean="0"/>
              <a:t> houses and buildings. I think I prefer painting architecture over people.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do paint people, too,</a:t>
            </a:r>
            <a:r>
              <a:rPr lang="en-US" baseline="0" dirty="0" smtClean="0"/>
              <a:t> though not as often.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I like to exaggerate, so I am really interested in caricatures.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get to do lots of fun projects.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Hello Calgary!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Paint, brushes, and it’s pet-friendly!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9A522-D76E-4FD5-BE81-C3E6B37614D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3C37-DF83-4077-98AD-35988BF3313E}" type="datetimeFigureOut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67EC-3325-4F5D-8812-33E08BB45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3C37-DF83-4077-98AD-35988BF3313E}" type="datetimeFigureOut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67EC-3325-4F5D-8812-33E08BB45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3C37-DF83-4077-98AD-35988BF3313E}" type="datetimeFigureOut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67EC-3325-4F5D-8812-33E08BB45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3C37-DF83-4077-98AD-35988BF3313E}" type="datetimeFigureOut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67EC-3325-4F5D-8812-33E08BB45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3C37-DF83-4077-98AD-35988BF3313E}" type="datetimeFigureOut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67EC-3325-4F5D-8812-33E08BB45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3C37-DF83-4077-98AD-35988BF3313E}" type="datetimeFigureOut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67EC-3325-4F5D-8812-33E08BB45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3C37-DF83-4077-98AD-35988BF3313E}" type="datetimeFigureOut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67EC-3325-4F5D-8812-33E08BB45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3C37-DF83-4077-98AD-35988BF3313E}" type="datetimeFigureOut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67EC-3325-4F5D-8812-33E08BB45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3C37-DF83-4077-98AD-35988BF3313E}" type="datetimeFigureOut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67EC-3325-4F5D-8812-33E08BB45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3C37-DF83-4077-98AD-35988BF3313E}" type="datetimeFigureOut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67EC-3325-4F5D-8812-33E08BB45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63C37-DF83-4077-98AD-35988BF3313E}" type="datetimeFigureOut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67EC-3325-4F5D-8812-33E08BB45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63C37-DF83-4077-98AD-35988BF3313E}" type="datetimeFigureOut">
              <a:rPr lang="en-US" smtClean="0"/>
              <a:pPr/>
              <a:t>6/5/2015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C67EC-3325-4F5D-8812-33E08BB459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YVR_0_Vanorama_fina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94786" y="210312"/>
            <a:ext cx="4259178" cy="1618488"/>
          </a:xfrm>
          <a:prstGeom prst="rect">
            <a:avLst/>
          </a:prstGeom>
        </p:spPr>
      </p:pic>
      <p:pic>
        <p:nvPicPr>
          <p:cNvPr id="9" name="Picture 8" descr="0YVR_Kitsilano_Neighbohood_II_02-11-2007_fina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200" y="182880"/>
            <a:ext cx="2057400" cy="1645920"/>
          </a:xfrm>
          <a:prstGeom prst="rect">
            <a:avLst/>
          </a:prstGeom>
        </p:spPr>
      </p:pic>
      <p:pic>
        <p:nvPicPr>
          <p:cNvPr id="11" name="Picture 10" descr="0YVR_DTES_Heroin_Alley_10-22-2007-final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338578" y="4572000"/>
            <a:ext cx="990600" cy="198120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Art and Seeing Things</a:t>
            </a:r>
            <a:endParaRPr lang="en-CA" sz="6000" b="1" dirty="0">
              <a:solidFill>
                <a:srgbClr val="FF0000"/>
              </a:solidFill>
            </a:endParaRPr>
          </a:p>
        </p:txBody>
      </p:sp>
      <p:pic>
        <p:nvPicPr>
          <p:cNvPr id="21" name="Picture 20" descr="House_Van_East_610E13th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315200" y="4572000"/>
            <a:ext cx="1524000" cy="1997379"/>
          </a:xfrm>
          <a:prstGeom prst="rect">
            <a:avLst/>
          </a:prstGeom>
        </p:spPr>
      </p:pic>
      <p:pic>
        <p:nvPicPr>
          <p:cNvPr id="23" name="Picture 22" descr="0YVR_BrightSeaBoldCity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52400" y="4572000"/>
            <a:ext cx="1981200" cy="1981200"/>
          </a:xfrm>
          <a:prstGeom prst="rect">
            <a:avLst/>
          </a:prstGeom>
        </p:spPr>
      </p:pic>
      <p:pic>
        <p:nvPicPr>
          <p:cNvPr id="25" name="Picture 24" descr="0YVR_Main_Ivanhoe_Evening_Final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534156" y="4586495"/>
            <a:ext cx="1905000" cy="1937945"/>
          </a:xfrm>
          <a:prstGeom prst="rect">
            <a:avLst/>
          </a:prstGeom>
        </p:spPr>
      </p:pic>
      <p:pic>
        <p:nvPicPr>
          <p:cNvPr id="26" name="Picture 25" descr="0YVR_Nshore_The_Grind_sm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644134" y="4572000"/>
            <a:ext cx="1466088" cy="1981200"/>
          </a:xfrm>
          <a:prstGeom prst="rect">
            <a:avLst/>
          </a:prstGeom>
        </p:spPr>
      </p:pic>
      <p:pic>
        <p:nvPicPr>
          <p:cNvPr id="28" name="Picture 27" descr="Interior_Wine_Valley_04-2012_Finished_sm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915150" y="228600"/>
            <a:ext cx="2000250" cy="1600200"/>
          </a:xfrm>
          <a:prstGeom prst="rect">
            <a:avLst/>
          </a:prstGeom>
        </p:spPr>
      </p:pic>
      <p:pic>
        <p:nvPicPr>
          <p:cNvPr id="12" name="Picture 11" descr="LauraSigLogo_White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2933700" y="2667000"/>
            <a:ext cx="3429000" cy="2071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Art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Why do people like art?</a:t>
            </a:r>
          </a:p>
          <a:p>
            <a:pPr lvl="1"/>
            <a:r>
              <a:rPr lang="en-US" dirty="0" smtClean="0"/>
              <a:t>Makes you feel emotion</a:t>
            </a:r>
          </a:p>
          <a:p>
            <a:pPr lvl="1"/>
            <a:r>
              <a:rPr lang="en-US" dirty="0" smtClean="0"/>
              <a:t>Tells a story</a:t>
            </a:r>
          </a:p>
          <a:p>
            <a:pPr lvl="1"/>
            <a:r>
              <a:rPr lang="en-US" dirty="0" smtClean="0"/>
              <a:t>It’s pretty!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CA" dirty="0"/>
          </a:p>
        </p:txBody>
      </p:sp>
      <p:pic>
        <p:nvPicPr>
          <p:cNvPr id="15362" name="Picture 2" descr="Most Famous Paintings: Mona Lisa, by Leonardo da Vinc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16240" y="1828800"/>
            <a:ext cx="2941960" cy="4385106"/>
          </a:xfrm>
          <a:prstGeom prst="rect">
            <a:avLst/>
          </a:prstGeom>
          <a:noFill/>
        </p:spPr>
      </p:pic>
      <p:pic>
        <p:nvPicPr>
          <p:cNvPr id="15364" name="Picture 4" descr="Most Famous Paintings: The Creation Of Adam, by Michelangel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66800" y="4663678"/>
            <a:ext cx="3657600" cy="1660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Artists</a:t>
            </a:r>
            <a:endParaRPr lang="en-CA" dirty="0"/>
          </a:p>
        </p:txBody>
      </p:sp>
      <p:pic>
        <p:nvPicPr>
          <p:cNvPr id="3" name="Picture 2" descr="artsyle_expressionism_van_gogh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200400" y="1676400"/>
            <a:ext cx="5421085" cy="4312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057400"/>
            <a:ext cx="289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Vincent van Gogh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1853-1890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Holland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“Post -Impressionist”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610618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Starry Night - 1890</a:t>
            </a:r>
            <a:endParaRPr lang="en-C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Artists</a:t>
            </a:r>
            <a:endParaRPr lang="en-CA" dirty="0"/>
          </a:p>
        </p:txBody>
      </p:sp>
      <p:pic>
        <p:nvPicPr>
          <p:cNvPr id="3" name="Picture 2" descr="artsyle_expressionism_munch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4649" y="1371600"/>
            <a:ext cx="3697751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451318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Edvard</a:t>
            </a:r>
            <a:r>
              <a:rPr lang="en-US" sz="2800" b="1" dirty="0" smtClean="0">
                <a:solidFill>
                  <a:schemeClr val="bg1"/>
                </a:solidFill>
              </a:rPr>
              <a:t> Munch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1853-1890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Norway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Expressionist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61823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Scream - 1893</a:t>
            </a:r>
            <a:endParaRPr lang="en-C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Artists</a:t>
            </a:r>
            <a:endParaRPr lang="en-CA" dirty="0"/>
          </a:p>
        </p:txBody>
      </p:sp>
      <p:pic>
        <p:nvPicPr>
          <p:cNvPr id="3" name="Picture 2" descr="artsyle_surrealism_Dal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20616" y="1600200"/>
            <a:ext cx="5513784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451318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Salvador  Dali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1904 – 1989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Spain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Surrealist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95378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Persistence of Memory - 1931</a:t>
            </a:r>
            <a:endParaRPr lang="en-C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</a:t>
            </a:r>
            <a:endParaRPr lang="en-CA" dirty="0"/>
          </a:p>
        </p:txBody>
      </p:sp>
      <p:pic>
        <p:nvPicPr>
          <p:cNvPr id="3" name="Picture 2" descr="0YVR_B_Lions Gate Night Ou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200" y="1295400"/>
            <a:ext cx="2819400" cy="2819400"/>
          </a:xfrm>
          <a:prstGeom prst="rect">
            <a:avLst/>
          </a:prstGeom>
        </p:spPr>
      </p:pic>
      <p:pic>
        <p:nvPicPr>
          <p:cNvPr id="4" name="Picture 3" descr="ZPost_Keep_It_Real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010400" y="3584864"/>
            <a:ext cx="2057400" cy="3273136"/>
          </a:xfrm>
          <a:prstGeom prst="rect">
            <a:avLst/>
          </a:prstGeom>
        </p:spPr>
      </p:pic>
      <p:pic>
        <p:nvPicPr>
          <p:cNvPr id="5" name="Picture 4" descr="0YVR_Drive_Commercial_and_First_Final_December_2010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24200" y="2140803"/>
            <a:ext cx="36576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114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Skies like van Gogh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4876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Melty</a:t>
            </a:r>
            <a:r>
              <a:rPr lang="en-US" sz="2400" b="1" dirty="0" smtClean="0">
                <a:solidFill>
                  <a:schemeClr val="bg1"/>
                </a:solidFill>
              </a:rPr>
              <a:t> structures  &amp;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symbolism like Dali</a:t>
            </a:r>
            <a:endParaRPr lang="en-CA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5867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Even screaming people like Munch</a:t>
            </a:r>
            <a:endParaRPr lang="en-C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Sometimes Influence is Accidental</a:t>
            </a:r>
            <a:endParaRPr lang="en-CA" dirty="0"/>
          </a:p>
        </p:txBody>
      </p:sp>
      <p:pic>
        <p:nvPicPr>
          <p:cNvPr id="3" name="Picture 2" descr="Magic_Hour_BeforetheChange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90600" y="1250632"/>
            <a:ext cx="7086600" cy="5226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Eeek</a:t>
            </a:r>
            <a:r>
              <a:rPr lang="en-US" dirty="0" smtClean="0"/>
              <a:t>!</a:t>
            </a:r>
            <a:endParaRPr lang="en-CA" dirty="0"/>
          </a:p>
        </p:txBody>
      </p:sp>
      <p:pic>
        <p:nvPicPr>
          <p:cNvPr id="3" name="Picture 2" descr="Magic_Hour_BeforetheChange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90600" y="1250632"/>
            <a:ext cx="7086600" cy="522636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6400800" y="2590800"/>
            <a:ext cx="4572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953000" y="4800600"/>
            <a:ext cx="3810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81200" y="4038600"/>
            <a:ext cx="3810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24400" y="2743200"/>
            <a:ext cx="6096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Magic_Hour_Closeup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962400" y="1981200"/>
            <a:ext cx="788126" cy="2267211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76200" dist="76200" dir="2700000" sx="110000" sy="11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5" name="Picture 4" descr="Magic_Hour_Closeup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858000" y="1981200"/>
            <a:ext cx="990600" cy="2161309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76200" dist="76200" dir="2700000" sx="110000" sy="11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6" name="Picture 5" descr="Magic_Hour_Closeup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5334000" y="4495800"/>
            <a:ext cx="838200" cy="167640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76200" dist="76200" dir="2700000" sx="110000" sy="11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7" name="Picture 6" descr="gargoyle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90600" y="3581400"/>
            <a:ext cx="990600" cy="1305791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76200" dist="76200" dir="2700000" sx="110000" sy="110000" algn="tl" rotWithShape="0">
              <a:prstClr val="black">
                <a:alpha val="6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ic Hour Fina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30" y="0"/>
            <a:ext cx="912114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Fixed.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Project</a:t>
            </a:r>
            <a:endParaRPr lang="en-CA" dirty="0"/>
          </a:p>
        </p:txBody>
      </p:sp>
      <p:pic>
        <p:nvPicPr>
          <p:cNvPr id="3" name="Picture 2" descr="0YVR_Drop1_EastVanPan_Highres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1" y="1981199"/>
            <a:ext cx="2666999" cy="1890903"/>
          </a:xfrm>
          <a:prstGeom prst="rect">
            <a:avLst/>
          </a:prstGeom>
        </p:spPr>
      </p:pic>
      <p:pic>
        <p:nvPicPr>
          <p:cNvPr id="4" name="Picture 3" descr="0YVR_Drop2_JacksHouse_HiRes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48000" y="1981200"/>
            <a:ext cx="2686883" cy="1905000"/>
          </a:xfrm>
          <a:prstGeom prst="rect">
            <a:avLst/>
          </a:prstGeom>
        </p:spPr>
      </p:pic>
      <p:pic>
        <p:nvPicPr>
          <p:cNvPr id="5" name="Picture 4" descr="0YVR_Drop3_GiantsSkyCondo_HiRes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76118" y="1981199"/>
            <a:ext cx="2686882" cy="1905000"/>
          </a:xfrm>
          <a:prstGeom prst="rect">
            <a:avLst/>
          </a:prstGeom>
        </p:spPr>
      </p:pic>
      <p:pic>
        <p:nvPicPr>
          <p:cNvPr id="9" name="Picture 8" descr="0YVR_Drop4_Alley_hr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28600" y="4651858"/>
            <a:ext cx="2563504" cy="1814962"/>
          </a:xfrm>
          <a:prstGeom prst="rect">
            <a:avLst/>
          </a:prstGeom>
        </p:spPr>
      </p:pic>
      <p:pic>
        <p:nvPicPr>
          <p:cNvPr id="10" name="Picture 9" descr="0YVR_Drop5_Cinderella_House_sm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24200" y="4599351"/>
            <a:ext cx="2637666" cy="1867469"/>
          </a:xfrm>
          <a:prstGeom prst="rect">
            <a:avLst/>
          </a:prstGeom>
        </p:spPr>
      </p:pic>
      <p:pic>
        <p:nvPicPr>
          <p:cNvPr id="11" name="Picture 10" descr="0YVR_Drop6_Grump_Tower_sm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042046" y="4624734"/>
            <a:ext cx="2720954" cy="18420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1447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Jack and the Beanstalk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1910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Cinderella</a:t>
            </a:r>
            <a:endParaRPr lang="en-C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Project</a:t>
            </a:r>
            <a:endParaRPr lang="en-CA" dirty="0"/>
          </a:p>
        </p:txBody>
      </p:sp>
      <p:pic>
        <p:nvPicPr>
          <p:cNvPr id="12" name="Picture 11" descr="GNWay_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3936" y="1524000"/>
            <a:ext cx="3313664" cy="4419600"/>
          </a:xfrm>
          <a:prstGeom prst="rect">
            <a:avLst/>
          </a:prstGeom>
        </p:spPr>
      </p:pic>
      <p:pic>
        <p:nvPicPr>
          <p:cNvPr id="13" name="Picture 12" descr="IMG_013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886200" y="1447800"/>
            <a:ext cx="4876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YVR_B_Lions Gate Night Ou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8200" y="1676400"/>
            <a:ext cx="4267200" cy="4267200"/>
          </a:xfrm>
          <a:prstGeom prst="rect">
            <a:avLst/>
          </a:prstGeom>
        </p:spPr>
      </p:pic>
      <p:pic>
        <p:nvPicPr>
          <p:cNvPr id="4" name="Picture 3" descr="0YVR_Downtown_Vancouver_Sunrise_Final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4800" y="1752600"/>
            <a:ext cx="4191000" cy="4191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how Vancouver looks to me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 &amp; The Beanstalk: Jack’s House</a:t>
            </a:r>
            <a:endParaRPr lang="en-CA" dirty="0"/>
          </a:p>
        </p:txBody>
      </p:sp>
      <p:pic>
        <p:nvPicPr>
          <p:cNvPr id="3" name="Picture 2" descr="0YVR_Drop2_JacksHouse_HiRes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90600" y="1371600"/>
            <a:ext cx="7200846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YVR_Drop2_JacksHouse_FACE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90599" y="1295400"/>
            <a:ext cx="7239001" cy="5132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 &amp; The Beanstalk: Jack’s House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Cinderella: King’s Office</a:t>
            </a:r>
            <a:endParaRPr lang="en-CA" dirty="0"/>
          </a:p>
        </p:txBody>
      </p:sp>
      <p:pic>
        <p:nvPicPr>
          <p:cNvPr id="3" name="Picture 2" descr="0YVR_Drop6_Grump_Tower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5800" y="1219200"/>
            <a:ext cx="8120534" cy="549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YVR_Drop6_Grump_Tower_FACE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5800" y="1219199"/>
            <a:ext cx="8097269" cy="5481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Cinderella: Villain's House</a:t>
            </a:r>
            <a:endParaRPr lang="en-CA" dirty="0"/>
          </a:p>
        </p:txBody>
      </p:sp>
      <p:pic>
        <p:nvPicPr>
          <p:cNvPr id="5" name="Picture 4" descr="gargoyl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10000" y="2286000"/>
            <a:ext cx="762000" cy="1004455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76200" dist="76200" dir="2700000" sx="110000" sy="110000" algn="tl" rotWithShape="0">
              <a:prstClr val="black">
                <a:alpha val="60000"/>
              </a:prst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4343400" y="3276600"/>
            <a:ext cx="3048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Photos</a:t>
            </a:r>
            <a:endParaRPr lang="en-CA" dirty="0"/>
          </a:p>
        </p:txBody>
      </p:sp>
      <p:pic>
        <p:nvPicPr>
          <p:cNvPr id="3" name="Picture 2" descr="Drop3_GrumpTower_withref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1371600"/>
            <a:ext cx="4805500" cy="3000132"/>
          </a:xfrm>
          <a:prstGeom prst="rect">
            <a:avLst/>
          </a:prstGeom>
        </p:spPr>
      </p:pic>
      <p:pic>
        <p:nvPicPr>
          <p:cNvPr id="4" name="Picture 3" descr="0YVR_Drop6_Grump_Tower_sm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76800" y="1524000"/>
            <a:ext cx="4074956" cy="2758745"/>
          </a:xfrm>
          <a:prstGeom prst="rect">
            <a:avLst/>
          </a:prstGeom>
        </p:spPr>
      </p:pic>
      <p:pic>
        <p:nvPicPr>
          <p:cNvPr id="5" name="Picture 4" descr="trumpdesign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91040" y="4495800"/>
            <a:ext cx="2819400" cy="1877046"/>
          </a:xfrm>
          <a:prstGeom prst="rect">
            <a:avLst/>
          </a:prstGeom>
        </p:spPr>
      </p:pic>
      <p:pic>
        <p:nvPicPr>
          <p:cNvPr id="6" name="Picture 5" descr="trumpdesign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915240" y="4495800"/>
            <a:ext cx="2780960" cy="1851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Photos</a:t>
            </a:r>
            <a:endParaRPr lang="en-CA" dirty="0"/>
          </a:p>
        </p:txBody>
      </p:sp>
      <p:pic>
        <p:nvPicPr>
          <p:cNvPr id="6" name="Picture 5" descr="Drop2_Cinderella_House_withref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29200" y="1524000"/>
            <a:ext cx="3491158" cy="2514600"/>
          </a:xfrm>
          <a:prstGeom prst="rect">
            <a:avLst/>
          </a:prstGeom>
        </p:spPr>
      </p:pic>
      <p:pic>
        <p:nvPicPr>
          <p:cNvPr id="7" name="Picture 6" descr="Van special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62000" y="1524000"/>
            <a:ext cx="3200400" cy="2300216"/>
          </a:xfrm>
          <a:prstGeom prst="rect">
            <a:avLst/>
          </a:prstGeom>
        </p:spPr>
      </p:pic>
      <p:pic>
        <p:nvPicPr>
          <p:cNvPr id="8" name="Picture 7" descr="0YVR_Drop2_JacksHouse_HiRes_s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5800" y="4114800"/>
            <a:ext cx="3314646" cy="2350084"/>
          </a:xfrm>
          <a:prstGeom prst="rect">
            <a:avLst/>
          </a:prstGeom>
        </p:spPr>
      </p:pic>
      <p:pic>
        <p:nvPicPr>
          <p:cNvPr id="9" name="Picture 8" descr="0YVR_Drop5_Cinderella_House_sm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29200" y="4114800"/>
            <a:ext cx="344406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381000"/>
            <a:ext cx="7543800" cy="1524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4724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Anthropomorphization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How Do I Make Paintings Look Alive?</a:t>
            </a:r>
            <a:endParaRPr lang="en-CA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5638800"/>
            <a:ext cx="8763000" cy="1143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</a:t>
            </a:r>
            <a:r>
              <a:rPr lang="en-US" sz="4000" i="1" dirty="0" smtClean="0">
                <a:solidFill>
                  <a:srgbClr val="990099"/>
                </a:solidFill>
              </a:rPr>
              <a:t> – 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throw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more</a:t>
            </a:r>
            <a:r>
              <a:rPr lang="en-US" sz="4000" i="1" dirty="0" smtClean="0">
                <a:solidFill>
                  <a:srgbClr val="990099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4000" i="1" dirty="0" err="1" smtClean="0">
                <a:solidFill>
                  <a:srgbClr val="990099"/>
                </a:solidFill>
                <a:latin typeface="+mj-lt"/>
                <a:ea typeface="+mj-ea"/>
                <a:cs typeface="+mj-cs"/>
              </a:rPr>
              <a:t>fize</a:t>
            </a:r>
            <a:r>
              <a:rPr lang="en-US" sz="4000" i="1" dirty="0" smtClean="0">
                <a:solidFill>
                  <a:srgbClr val="990099"/>
                </a:solidFill>
                <a:latin typeface="+mj-lt"/>
                <a:ea typeface="+mj-ea"/>
                <a:cs typeface="+mj-cs"/>
              </a:rPr>
              <a:t> – ay</a:t>
            </a:r>
            <a:r>
              <a:rPr lang="en-US" sz="4000" i="1" dirty="0" smtClean="0">
                <a:solidFill>
                  <a:srgbClr val="990099"/>
                </a:solidFill>
              </a:rPr>
              <a:t> – </a:t>
            </a:r>
            <a:r>
              <a:rPr lang="en-US" sz="4000" i="1" dirty="0" smtClean="0">
                <a:solidFill>
                  <a:srgbClr val="990099"/>
                </a:solidFill>
                <a:latin typeface="+mj-lt"/>
                <a:ea typeface="+mj-ea"/>
                <a:cs typeface="+mj-cs"/>
              </a:rPr>
              <a:t>shun</a:t>
            </a:r>
            <a:endParaRPr kumimoji="0" lang="en-CA" sz="4000" b="0" i="1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0YVR_Drop4_Alley_hr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1676400"/>
            <a:ext cx="3874576" cy="2743200"/>
          </a:xfrm>
          <a:prstGeom prst="rect">
            <a:avLst/>
          </a:prstGeom>
        </p:spPr>
      </p:pic>
      <p:pic>
        <p:nvPicPr>
          <p:cNvPr id="12" name="Picture 11" descr="IMG_984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04800" y="1676399"/>
            <a:ext cx="3918416" cy="2773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Anthropomorphization</a:t>
            </a:r>
            <a:endParaRPr lang="en-CA" dirty="0"/>
          </a:p>
        </p:txBody>
      </p:sp>
      <p:pic>
        <p:nvPicPr>
          <p:cNvPr id="3" name="Picture 2" descr="anthroimg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126" y="1676400"/>
            <a:ext cx="3519674" cy="1981200"/>
          </a:xfrm>
          <a:prstGeom prst="rect">
            <a:avLst/>
          </a:prstGeom>
        </p:spPr>
      </p:pic>
      <p:pic>
        <p:nvPicPr>
          <p:cNvPr id="4" name="Picture 3" descr="anthroimg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4600" y="1676399"/>
            <a:ext cx="1981200" cy="2058313"/>
          </a:xfrm>
          <a:prstGeom prst="rect">
            <a:avLst/>
          </a:prstGeom>
        </p:spPr>
      </p:pic>
      <p:pic>
        <p:nvPicPr>
          <p:cNvPr id="5" name="Picture 4" descr="anthroimg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48400" y="3962400"/>
            <a:ext cx="2181012" cy="2133600"/>
          </a:xfrm>
          <a:prstGeom prst="rect">
            <a:avLst/>
          </a:prstGeom>
        </p:spPr>
      </p:pic>
      <p:pic>
        <p:nvPicPr>
          <p:cNvPr id="6" name="Picture 5" descr="anthroimg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28600" y="3962400"/>
            <a:ext cx="2971800" cy="2228850"/>
          </a:xfrm>
          <a:prstGeom prst="rect">
            <a:avLst/>
          </a:prstGeom>
        </p:spPr>
      </p:pic>
      <p:pic>
        <p:nvPicPr>
          <p:cNvPr id="7" name="Picture 6" descr="anthroimg5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436374" y="3962400"/>
            <a:ext cx="2507226" cy="2286000"/>
          </a:xfrm>
          <a:prstGeom prst="rect">
            <a:avLst/>
          </a:prstGeom>
        </p:spPr>
      </p:pic>
      <p:pic>
        <p:nvPicPr>
          <p:cNvPr id="8" name="Picture 7" descr="anthroimg6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8600" y="1679448"/>
            <a:ext cx="2054352" cy="2054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err="1" smtClean="0"/>
              <a:t>Pareidolia</a:t>
            </a:r>
            <a:endParaRPr lang="en-CA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81400" y="533400"/>
            <a:ext cx="5334000" cy="9906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sz="4000" i="1" dirty="0" smtClean="0">
                <a:solidFill>
                  <a:srgbClr val="990099"/>
                </a:solidFill>
                <a:latin typeface="+mj-lt"/>
                <a:ea typeface="+mj-ea"/>
                <a:cs typeface="+mj-cs"/>
              </a:rPr>
              <a:t>parry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DOLE –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eeya</a:t>
            </a:r>
            <a:endParaRPr kumimoji="0" lang="en-CA" sz="4000" b="0" i="1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ttp://i910.photobucket.com/albums/ac302/jowi17/Psikita/PsikitaCloudPareidoli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133600"/>
            <a:ext cx="3886200" cy="2843764"/>
          </a:xfrm>
          <a:prstGeom prst="rect">
            <a:avLst/>
          </a:prstGeom>
          <a:noFill/>
        </p:spPr>
      </p:pic>
      <p:pic>
        <p:nvPicPr>
          <p:cNvPr id="8196" name="Picture 4" descr="http://1.bp.blogspot.com/-VqWyNwPBY9k/UtGivat4qDI/AAAAAAAABoY/Na2wdVbMI60/s1600/man_in_the_moon_by_pear_pear-d56txq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200" y="1981200"/>
            <a:ext cx="3124200" cy="3152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Pareidolia</a:t>
            </a:r>
            <a:endParaRPr lang="en-CA" dirty="0"/>
          </a:p>
        </p:txBody>
      </p:sp>
      <p:pic>
        <p:nvPicPr>
          <p:cNvPr id="9" name="Picture 8" descr="anthro_thing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1447800"/>
            <a:ext cx="2822330" cy="2119313"/>
          </a:xfrm>
          <a:prstGeom prst="rect">
            <a:avLst/>
          </a:prstGeom>
        </p:spPr>
      </p:pic>
      <p:pic>
        <p:nvPicPr>
          <p:cNvPr id="10" name="Picture 9" descr="anthro_thing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781800" y="1447800"/>
            <a:ext cx="2057400" cy="2057400"/>
          </a:xfrm>
          <a:prstGeom prst="rect">
            <a:avLst/>
          </a:prstGeom>
        </p:spPr>
      </p:pic>
      <p:pic>
        <p:nvPicPr>
          <p:cNvPr id="11" name="Picture 10" descr="anthro_thing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22331" y="1400951"/>
            <a:ext cx="2802269" cy="2104249"/>
          </a:xfrm>
          <a:prstGeom prst="rect">
            <a:avLst/>
          </a:prstGeom>
        </p:spPr>
      </p:pic>
      <p:pic>
        <p:nvPicPr>
          <p:cNvPr id="12" name="Picture 11" descr="anthro_thing4a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9600" y="3931623"/>
            <a:ext cx="2053207" cy="2088177"/>
          </a:xfrm>
          <a:prstGeom prst="rect">
            <a:avLst/>
          </a:prstGeom>
        </p:spPr>
      </p:pic>
      <p:pic>
        <p:nvPicPr>
          <p:cNvPr id="13" name="Picture 12" descr="anthro_thing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24200" y="3886200"/>
            <a:ext cx="2743200" cy="2057400"/>
          </a:xfrm>
          <a:prstGeom prst="rect">
            <a:avLst/>
          </a:prstGeom>
        </p:spPr>
      </p:pic>
      <p:pic>
        <p:nvPicPr>
          <p:cNvPr id="14" name="Picture 13" descr="anthrobldg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248400" y="3810000"/>
            <a:ext cx="2133600" cy="2741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YVR_Burrard_Inlet_Final_sm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90600" y="1524000"/>
            <a:ext cx="7239000" cy="48501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like to paint busy scenes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Pareidolia</a:t>
            </a:r>
            <a:endParaRPr lang="en-CA" dirty="0"/>
          </a:p>
        </p:txBody>
      </p:sp>
      <p:pic>
        <p:nvPicPr>
          <p:cNvPr id="3" name="Picture 2" descr="anthrobldg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0" y="1580188"/>
            <a:ext cx="2751667" cy="2001212"/>
          </a:xfrm>
          <a:prstGeom prst="rect">
            <a:avLst/>
          </a:prstGeom>
        </p:spPr>
      </p:pic>
      <p:pic>
        <p:nvPicPr>
          <p:cNvPr id="4" name="Picture 3" descr="anthrobldg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61149" y="1580188"/>
            <a:ext cx="2582570" cy="1981200"/>
          </a:xfrm>
          <a:prstGeom prst="rect">
            <a:avLst/>
          </a:prstGeom>
        </p:spPr>
      </p:pic>
      <p:pic>
        <p:nvPicPr>
          <p:cNvPr id="5" name="Picture 4" descr="anthrobldg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324600" y="1580188"/>
            <a:ext cx="2490651" cy="1981200"/>
          </a:xfrm>
          <a:prstGeom prst="rect">
            <a:avLst/>
          </a:prstGeom>
        </p:spPr>
      </p:pic>
      <p:pic>
        <p:nvPicPr>
          <p:cNvPr id="6" name="Picture 5" descr="anthrocar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81000" y="4038600"/>
            <a:ext cx="2590800" cy="1981200"/>
          </a:xfrm>
          <a:prstGeom prst="rect">
            <a:avLst/>
          </a:prstGeom>
        </p:spPr>
      </p:pic>
      <p:pic>
        <p:nvPicPr>
          <p:cNvPr id="7" name="Picture 6" descr="anthrocar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20832" y="4039512"/>
            <a:ext cx="2854737" cy="1904088"/>
          </a:xfrm>
          <a:prstGeom prst="rect">
            <a:avLst/>
          </a:prstGeom>
        </p:spPr>
      </p:pic>
      <p:pic>
        <p:nvPicPr>
          <p:cNvPr id="8" name="Picture 7" descr="anthrocar6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324600" y="401955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762000" y="249237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rgbClr val="FFC000"/>
                </a:solidFill>
              </a:rPr>
              <a:t>Questions?</a:t>
            </a:r>
            <a:endParaRPr lang="en-CA" sz="6000" b="1" dirty="0">
              <a:solidFill>
                <a:srgbClr val="FFC000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85205" y="609600"/>
            <a:ext cx="349679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Turn: Anthropomorphize!</a:t>
            </a:r>
            <a:endParaRPr lang="en-CA" dirty="0"/>
          </a:p>
        </p:txBody>
      </p:sp>
      <p:pic>
        <p:nvPicPr>
          <p:cNvPr id="3" name="Picture 2" descr="JohnCostello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759577" y="1506468"/>
            <a:ext cx="6308223" cy="4953000"/>
          </a:xfrm>
          <a:prstGeom prst="rect">
            <a:avLst/>
          </a:prstGeom>
        </p:spPr>
      </p:pic>
      <p:pic>
        <p:nvPicPr>
          <p:cNvPr id="4" name="Picture 3" descr="JohnCostello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369" y="2827492"/>
            <a:ext cx="5195368" cy="3649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28600" y="4953000"/>
            <a:ext cx="7772400" cy="13620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THANK YOU!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YMisc_Calgary_Riverview_Fina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457200"/>
            <a:ext cx="8534400" cy="4267200"/>
          </a:xfrm>
          <a:prstGeom prst="rect">
            <a:avLst/>
          </a:prstGeom>
        </p:spPr>
      </p:pic>
      <p:pic>
        <p:nvPicPr>
          <p:cNvPr id="6" name="Picture 5" descr="LauraSigLogo_White.png"/>
          <p:cNvPicPr>
            <a:picLocks noChangeAspect="1"/>
          </p:cNvPicPr>
          <p:nvPr/>
        </p:nvPicPr>
        <p:blipFill>
          <a:blip r:embed="rId4" cstate="screen"/>
          <a:srcRect l="7500" t="7365" r="5000" b="3431"/>
          <a:stretch>
            <a:fillRect/>
          </a:stretch>
        </p:blipFill>
        <p:spPr>
          <a:xfrm>
            <a:off x="6248400" y="4800600"/>
            <a:ext cx="26670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e_Van_West_4291W9th_Finalrdx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71600" y="1447800"/>
            <a:ext cx="6400800" cy="51206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Post_KidLIt201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5789" y="1752600"/>
            <a:ext cx="2972329" cy="4038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CA" dirty="0"/>
          </a:p>
        </p:txBody>
      </p:sp>
      <p:pic>
        <p:nvPicPr>
          <p:cNvPr id="1026" name="Picture 2" descr="C:\Users\LauraZee\Pictures\Art - Misc\ZPort_1Dido_Fin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0" y="1752600"/>
            <a:ext cx="2971800" cy="4038600"/>
          </a:xfrm>
          <a:prstGeom prst="rect">
            <a:avLst/>
          </a:prstGeom>
          <a:noFill/>
        </p:spPr>
      </p:pic>
      <p:pic>
        <p:nvPicPr>
          <p:cNvPr id="5" name="Picture 4" descr="Charlie_Parker_by_Laura_Zerebeski-e1429043889579-660x99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257756" y="1752600"/>
            <a:ext cx="2648607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Caricatures</a:t>
            </a:r>
            <a:endParaRPr lang="en-CA" dirty="0"/>
          </a:p>
        </p:txBody>
      </p:sp>
      <p:pic>
        <p:nvPicPr>
          <p:cNvPr id="4" name="Picture 3" descr="zDDen_sr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31350" y="3962400"/>
            <a:ext cx="4884050" cy="2747895"/>
          </a:xfrm>
          <a:prstGeom prst="rect">
            <a:avLst/>
          </a:prstGeom>
        </p:spPr>
      </p:pic>
      <p:pic>
        <p:nvPicPr>
          <p:cNvPr id="3" name="Picture 2" descr="zDDe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1000" y="1219200"/>
            <a:ext cx="4953000" cy="2622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Misc_Walt_LB_ful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66970" y="1219200"/>
            <a:ext cx="3900830" cy="5486400"/>
          </a:xfrm>
          <a:prstGeom prst="rect">
            <a:avLst/>
          </a:prstGeom>
        </p:spPr>
      </p:pic>
      <p:pic>
        <p:nvPicPr>
          <p:cNvPr id="3" name="Picture 2" descr="YMisc_Walking_Distance_Fleuvog_Boots_Fina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4800" y="1524000"/>
            <a:ext cx="4589929" cy="4876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Anything and Everything!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Misc_Calgary_Riverview_Fina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600200"/>
            <a:ext cx="9144000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Recognize This Scene?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i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219200"/>
            <a:ext cx="9144000" cy="2768812"/>
          </a:xfrm>
          <a:prstGeom prst="rect">
            <a:avLst/>
          </a:prstGeom>
        </p:spPr>
      </p:pic>
      <p:pic>
        <p:nvPicPr>
          <p:cNvPr id="3" name="Picture 2" descr="palett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6822" y="4194917"/>
            <a:ext cx="3550778" cy="2663083"/>
          </a:xfrm>
          <a:prstGeom prst="rect">
            <a:avLst/>
          </a:prstGeom>
        </p:spPr>
      </p:pic>
      <p:pic>
        <p:nvPicPr>
          <p:cNvPr id="4" name="Picture 3" descr="skulljar_wide_fb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3962400" y="4214130"/>
            <a:ext cx="2514600" cy="264387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My Studio</a:t>
            </a:r>
            <a:endParaRPr lang="en-CA" dirty="0"/>
          </a:p>
        </p:txBody>
      </p:sp>
      <p:pic>
        <p:nvPicPr>
          <p:cNvPr id="6" name="Picture 5" descr="IMG_899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877050" y="4191000"/>
            <a:ext cx="1962150" cy="261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1234</Words>
  <Application>Microsoft Office PowerPoint</Application>
  <PresentationFormat>On-screen Show (4:3)</PresentationFormat>
  <Paragraphs>222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Art and Seeing Things</vt:lpstr>
      <vt:lpstr>This is how Vancouver looks to me</vt:lpstr>
      <vt:lpstr>I like to paint busy scenes</vt:lpstr>
      <vt:lpstr>Houses</vt:lpstr>
      <vt:lpstr>People</vt:lpstr>
      <vt:lpstr>Caricatures</vt:lpstr>
      <vt:lpstr>Anything and Everything!</vt:lpstr>
      <vt:lpstr>Recognize This Scene?</vt:lpstr>
      <vt:lpstr>This Is My Studio</vt:lpstr>
      <vt:lpstr>About Art</vt:lpstr>
      <vt:lpstr>My Favorite Artists</vt:lpstr>
      <vt:lpstr>My Favorite Artists</vt:lpstr>
      <vt:lpstr>My Favorite Artists</vt:lpstr>
      <vt:lpstr>Influences</vt:lpstr>
      <vt:lpstr>Sometimes Influence is Accidental</vt:lpstr>
      <vt:lpstr>Eeek!</vt:lpstr>
      <vt:lpstr>Slide 17</vt:lpstr>
      <vt:lpstr>My Favorite Project</vt:lpstr>
      <vt:lpstr>My Favorite Project</vt:lpstr>
      <vt:lpstr>Jack &amp; The Beanstalk: Jack’s House</vt:lpstr>
      <vt:lpstr>Jack &amp; The Beanstalk: Jack’s House</vt:lpstr>
      <vt:lpstr>Cinderella: King’s Office</vt:lpstr>
      <vt:lpstr>Cinderella: Villain's House</vt:lpstr>
      <vt:lpstr>Reference Photos</vt:lpstr>
      <vt:lpstr>Reference Photos</vt:lpstr>
      <vt:lpstr>How Do I Make Paintings Look Alive?</vt:lpstr>
      <vt:lpstr>Anthropomorphization</vt:lpstr>
      <vt:lpstr>Pareidolia</vt:lpstr>
      <vt:lpstr>Pareidolia</vt:lpstr>
      <vt:lpstr>Pareidolia</vt:lpstr>
      <vt:lpstr>Questions?</vt:lpstr>
      <vt:lpstr>Your Turn: Anthropomorphize!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Z.</dc:creator>
  <cp:lastModifiedBy>LauraZ</cp:lastModifiedBy>
  <cp:revision>168</cp:revision>
  <dcterms:created xsi:type="dcterms:W3CDTF">2011-11-01T22:57:16Z</dcterms:created>
  <dcterms:modified xsi:type="dcterms:W3CDTF">2015-06-05T23:41:57Z</dcterms:modified>
</cp:coreProperties>
</file>